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2"/>
    <p:sldId id="276" r:id="rId3"/>
    <p:sldId id="319" r:id="rId4"/>
    <p:sldId id="318" r:id="rId5"/>
    <p:sldId id="317" r:id="rId6"/>
    <p:sldId id="315" r:id="rId7"/>
    <p:sldId id="304" r:id="rId8"/>
    <p:sldId id="285" r:id="rId9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4">
          <p15:clr>
            <a:srgbClr val="A4A3A4"/>
          </p15:clr>
        </p15:guide>
        <p15:guide id="2" pos="3836">
          <p15:clr>
            <a:srgbClr val="A4A3A4"/>
          </p15:clr>
        </p15:guide>
        <p15:guide id="3" orient="horz" pos="2732">
          <p15:clr>
            <a:srgbClr val="A4A3A4"/>
          </p15:clr>
        </p15:guide>
        <p15:guide id="4" orient="horz" pos="4346">
          <p15:clr>
            <a:srgbClr val="A4A3A4"/>
          </p15:clr>
        </p15:guide>
        <p15:guide id="5" orient="horz" pos="2225">
          <p15:clr>
            <a:srgbClr val="A4A3A4"/>
          </p15:clr>
        </p15:guide>
        <p15:guide id="6" orient="horz" pos="2465">
          <p15:clr>
            <a:srgbClr val="A4A3A4"/>
          </p15:clr>
        </p15:guide>
        <p15:guide id="7" orient="horz" pos="1555">
          <p15:clr>
            <a:srgbClr val="A4A3A4"/>
          </p15:clr>
        </p15:guide>
        <p15:guide id="8" pos="1534">
          <p15:clr>
            <a:srgbClr val="A4A3A4"/>
          </p15:clr>
        </p15:guide>
        <p15:guide id="9" pos="7493">
          <p15:clr>
            <a:srgbClr val="A4A3A4"/>
          </p15:clr>
        </p15:guide>
        <p15:guide id="10" pos="5526">
          <p15:clr>
            <a:srgbClr val="A4A3A4"/>
          </p15:clr>
        </p15:guide>
        <p15:guide id="11" pos="4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2F8"/>
    <a:srgbClr val="1C6EB7"/>
    <a:srgbClr val="2186C4"/>
    <a:srgbClr val="0B5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6" autoAdjust="0"/>
    <p:restoredTop sz="86399"/>
  </p:normalViewPr>
  <p:slideViewPr>
    <p:cSldViewPr showGuides="1">
      <p:cViewPr varScale="1">
        <p:scale>
          <a:sx n="67" d="100"/>
          <a:sy n="67" d="100"/>
        </p:scale>
        <p:origin x="904" y="-244"/>
      </p:cViewPr>
      <p:guideLst>
        <p:guide orient="horz" pos="1804"/>
        <p:guide pos="3836"/>
        <p:guide orient="horz" pos="2732"/>
        <p:guide orient="horz" pos="4346"/>
        <p:guide orient="horz" pos="2225"/>
        <p:guide orient="horz" pos="2465"/>
        <p:guide orient="horz" pos="1555"/>
        <p:guide pos="1534"/>
        <p:guide pos="7493"/>
        <p:guide pos="5526"/>
        <p:guide pos="4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547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2588" y="849313"/>
            <a:ext cx="4081462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94" tIns="44097" rIns="88194" bIns="44097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20" y="3271280"/>
            <a:ext cx="7940955" cy="2676501"/>
          </a:xfrm>
          <a:prstGeom prst="rect">
            <a:avLst/>
          </a:prstGeom>
        </p:spPr>
        <p:txBody>
          <a:bodyPr vert="horz" lIns="88194" tIns="44097" rIns="88194" bIns="44097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547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41722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99908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60255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52194" y="6418493"/>
            <a:ext cx="558554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2199216"/>
            <a:ext cx="12192000" cy="3943351"/>
          </a:xfrm>
          <a:prstGeom prst="rect">
            <a:avLst/>
          </a:prstGeom>
          <a:solidFill>
            <a:srgbClr val="283C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92876" y="2466520"/>
            <a:ext cx="4917656" cy="3409345"/>
          </a:xfrm>
          <a:prstGeom prst="rect">
            <a:avLst/>
          </a:prstGeom>
        </p:spPr>
        <p:txBody>
          <a:bodyPr/>
          <a:lstStyle>
            <a:lvl1pPr>
              <a:defRPr sz="1865">
                <a:solidFill>
                  <a:schemeClr val="bg1"/>
                </a:solidFill>
                <a:latin typeface="Lato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09383" y="406403"/>
            <a:ext cx="292101" cy="174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BFB7DA9A-4347-4BB6-90C1-A2863F29E6F4}" type="slidenum">
              <a:rPr lang="en-US" sz="1135" smtClean="0">
                <a:solidFill>
                  <a:schemeClr val="bg1"/>
                </a:solidFill>
                <a:latin typeface="Lato" pitchFamily="34" charset="0"/>
              </a:rPr>
              <a:t>‹#›</a:t>
            </a:fld>
            <a:endParaRPr lang="en-US" sz="1135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1425768" y="6345339"/>
            <a:ext cx="539749" cy="235377"/>
            <a:chOff x="8569326" y="4759004"/>
            <a:chExt cx="404812" cy="176533"/>
          </a:xfrm>
        </p:grpSpPr>
        <p:sp>
          <p:nvSpPr>
            <p:cNvPr id="18" name="Shape 12">
              <a:hlinkClick r:id="" action="ppaction://hlinkshowjump?jump=previousslide"/>
            </p:cNvPr>
            <p:cNvSpPr/>
            <p:nvPr/>
          </p:nvSpPr>
          <p:spPr>
            <a:xfrm>
              <a:off x="8627180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19" name="Shape 13">
              <a:hlinkClick r:id="" action="ppaction://hlinkshowjump?jump=previousslide"/>
            </p:cNvPr>
            <p:cNvSpPr/>
            <p:nvPr/>
          </p:nvSpPr>
          <p:spPr>
            <a:xfrm>
              <a:off x="8569326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0" name="Shape 15">
              <a:hlinkClick r:id="" action="ppaction://hlinkshowjump?jump=nextslide"/>
            </p:cNvPr>
            <p:cNvSpPr/>
            <p:nvPr/>
          </p:nvSpPr>
          <p:spPr>
            <a:xfrm rot="10800000">
              <a:off x="8868158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1" name="Shape 16">
              <a:hlinkClick r:id="" action="ppaction://hlinkshowjump?jump=nextslide"/>
            </p:cNvPr>
            <p:cNvSpPr/>
            <p:nvPr/>
          </p:nvSpPr>
          <p:spPr>
            <a:xfrm>
              <a:off x="8797604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</p:grpSp>
    </p:spTree>
  </p:cSld>
  <p:clrMapOvr>
    <a:masterClrMapping/>
  </p:clrMapOvr>
  <p:transition spd="slow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5A8A-C8A8-41DB-AC21-417F0AF39F53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EEFB-3F56-4614-90AD-084A676569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90050" y="6400739"/>
            <a:ext cx="665085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32093" y="6400738"/>
            <a:ext cx="49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任意多边形 30"/>
          <p:cNvSpPr/>
          <p:nvPr userDrawn="1"/>
        </p:nvSpPr>
        <p:spPr bwMode="auto">
          <a:xfrm flipH="1" flipV="1">
            <a:off x="0" y="0"/>
            <a:ext cx="492978" cy="1268413"/>
          </a:xfrm>
          <a:custGeom>
            <a:avLst/>
            <a:gdLst>
              <a:gd name="connsiteX0" fmla="*/ 2252044 w 2252044"/>
              <a:gd name="connsiteY0" fmla="*/ 5794416 h 5794416"/>
              <a:gd name="connsiteX1" fmla="*/ 186650 w 2252044"/>
              <a:gd name="connsiteY1" fmla="*/ 5794416 h 5794416"/>
              <a:gd name="connsiteX2" fmla="*/ 0 w 2252044"/>
              <a:gd name="connsiteY2" fmla="*/ 5794416 h 5794416"/>
              <a:gd name="connsiteX3" fmla="*/ 2252044 w 2252044"/>
              <a:gd name="connsiteY3" fmla="*/ 0 h 579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2044" h="5794416">
                <a:moveTo>
                  <a:pt x="2252044" y="5794416"/>
                </a:moveTo>
                <a:lnTo>
                  <a:pt x="186650" y="5794416"/>
                </a:lnTo>
                <a:lnTo>
                  <a:pt x="0" y="5794416"/>
                </a:lnTo>
                <a:lnTo>
                  <a:pt x="2252044" y="0"/>
                </a:lnTo>
                <a:close/>
              </a:path>
            </a:pathLst>
          </a:custGeom>
          <a:solidFill>
            <a:srgbClr val="2186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rgbClr val="0B5FFC"/>
              </a:solidFill>
              <a:latin typeface="Noto Sans S Chinese"/>
              <a:ea typeface="FZHei-B01S" panose="02010601030101010101" pitchFamily="2" charset="-122"/>
              <a:sym typeface="Noto Sans S Chinese"/>
            </a:endParaRPr>
          </a:p>
        </p:txBody>
      </p:sp>
      <p:cxnSp>
        <p:nvCxnSpPr>
          <p:cNvPr id="8" name="直接连接符 46"/>
          <p:cNvCxnSpPr/>
          <p:nvPr userDrawn="1"/>
        </p:nvCxnSpPr>
        <p:spPr>
          <a:xfrm>
            <a:off x="3423609" y="682698"/>
            <a:ext cx="6776391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logo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560000" y="24000"/>
            <a:ext cx="1237130" cy="12725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55" y="4110990"/>
            <a:ext cx="8414385" cy="2746375"/>
            <a:chOff x="0" y="4165600"/>
            <a:chExt cx="8877300" cy="2746400"/>
          </a:xfrm>
        </p:grpSpPr>
        <p:sp>
          <p:nvSpPr>
            <p:cNvPr id="4" name="等腰三角形 9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890096" y="3745357"/>
            <a:ext cx="2749471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zh-CN" altLang="en-US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貨物安全培训教材</a:t>
            </a:r>
          </a:p>
        </p:txBody>
      </p:sp>
      <p:sp>
        <p:nvSpPr>
          <p:cNvPr id="17" name="直接连接符 25"/>
          <p:cNvSpPr>
            <a:spLocks noChangeShapeType="1"/>
          </p:cNvSpPr>
          <p:nvPr/>
        </p:nvSpPr>
        <p:spPr bwMode="auto">
          <a:xfrm>
            <a:off x="6797675" y="4523272"/>
            <a:ext cx="5041900" cy="635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pic>
        <p:nvPicPr>
          <p:cNvPr id="19" name="图片 18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529" y="3416300"/>
            <a:ext cx="2275857" cy="2341002"/>
          </a:xfrm>
          <a:prstGeom prst="rect">
            <a:avLst/>
          </a:prstGeom>
        </p:spPr>
      </p:pic>
      <p:pic>
        <p:nvPicPr>
          <p:cNvPr id="20" name="图片 19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498" y="5517000"/>
            <a:ext cx="4079369" cy="112901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81454" y="36178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728"/>
            <a:ext cx="2743200" cy="5740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80875" y="2084890"/>
            <a:ext cx="4567125" cy="463880"/>
            <a:chOff x="1098018" y="1340446"/>
            <a:chExt cx="7127852" cy="737210"/>
          </a:xfrm>
        </p:grpSpPr>
        <p:sp>
          <p:nvSpPr>
            <p:cNvPr id="5" name="任意多边形 18"/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車輛出入管制</a:t>
              </a:r>
            </a:p>
          </p:txBody>
        </p:sp>
        <p:sp>
          <p:nvSpPr>
            <p:cNvPr id="6" name="任意多边形 19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02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62050" y="2720930"/>
            <a:ext cx="4585950" cy="463880"/>
            <a:chOff x="1126903" y="1298039"/>
            <a:chExt cx="7054002" cy="737210"/>
          </a:xfrm>
        </p:grpSpPr>
        <p:sp>
          <p:nvSpPr>
            <p:cNvPr id="8" name="任意多边形 21"/>
            <p:cNvSpPr/>
            <p:nvPr/>
          </p:nvSpPr>
          <p:spPr>
            <a:xfrm>
              <a:off x="2834713" y="1414167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marL="0" lvl="1" algn="ctr" fontAlgn="base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倉庫區域管制</a:t>
              </a:r>
            </a:p>
          </p:txBody>
        </p:sp>
        <p:sp>
          <p:nvSpPr>
            <p:cNvPr id="9" name="任意多边形 22"/>
            <p:cNvSpPr/>
            <p:nvPr/>
          </p:nvSpPr>
          <p:spPr>
            <a:xfrm>
              <a:off x="1126903" y="1298039"/>
              <a:ext cx="1601773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03</a:t>
              </a:r>
              <a:endPara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5273" y="2826546"/>
            <a:ext cx="861774" cy="26459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CO </a:t>
            </a:r>
            <a:r>
              <a:rPr lang="en-US" altLang="zh-CN" sz="4400" b="1" dirty="0">
                <a:solidFill>
                  <a:srgbClr val="799E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NTENTS</a:t>
            </a:r>
            <a:endParaRPr lang="zh-CN" altLang="en-US" sz="4400" b="1" dirty="0">
              <a:solidFill>
                <a:srgbClr val="799E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Noto Sans S Chinese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1030" y="3092337"/>
            <a:ext cx="1107996" cy="20255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目 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80875" y="1413000"/>
            <a:ext cx="4567125" cy="463880"/>
            <a:chOff x="1098018" y="1340446"/>
            <a:chExt cx="7127852" cy="737210"/>
          </a:xfrm>
        </p:grpSpPr>
        <p:sp>
          <p:nvSpPr>
            <p:cNvPr id="13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倉庫區保安</a:t>
              </a:r>
            </a:p>
          </p:txBody>
        </p:sp>
        <p:sp>
          <p:nvSpPr>
            <p:cNvPr id="14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01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2E894D-5D08-4541-AA5B-46D9FEDE70B0}"/>
              </a:ext>
            </a:extLst>
          </p:cNvPr>
          <p:cNvGrpSpPr/>
          <p:nvPr/>
        </p:nvGrpSpPr>
        <p:grpSpPr>
          <a:xfrm>
            <a:off x="4462050" y="3356970"/>
            <a:ext cx="4585950" cy="463880"/>
            <a:chOff x="1098018" y="1340446"/>
            <a:chExt cx="7127852" cy="737210"/>
          </a:xfrm>
        </p:grpSpPr>
        <p:sp>
          <p:nvSpPr>
            <p:cNvPr id="16" name="任意多边形 18">
              <a:extLst>
                <a:ext uri="{FF2B5EF4-FFF2-40B4-BE49-F238E27FC236}">
                  <a16:creationId xmlns:a16="http://schemas.microsoft.com/office/drawing/2014/main" id="{CEDFCA23-B197-4D89-B3B3-EA79112B42A3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貨運流程</a:t>
              </a:r>
            </a:p>
          </p:txBody>
        </p:sp>
        <p:sp>
          <p:nvSpPr>
            <p:cNvPr id="17" name="任意多边形 19">
              <a:extLst>
                <a:ext uri="{FF2B5EF4-FFF2-40B4-BE49-F238E27FC236}">
                  <a16:creationId xmlns:a16="http://schemas.microsoft.com/office/drawing/2014/main" id="{EDB3C5C1-B0FE-4008-8D6B-358804422E03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04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80875" y="3985719"/>
            <a:ext cx="4567125" cy="463880"/>
            <a:chOff x="1098018" y="1340446"/>
            <a:chExt cx="7127852" cy="737210"/>
          </a:xfrm>
        </p:grpSpPr>
        <p:sp>
          <p:nvSpPr>
            <p:cNvPr id="19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許可證管理</a:t>
              </a:r>
            </a:p>
          </p:txBody>
        </p: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05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416000" y="117000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1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）車輛出入管制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85F935-1C81-4929-BA66-40E22EBE0790}"/>
              </a:ext>
            </a:extLst>
          </p:cNvPr>
          <p:cNvSpPr txBox="1"/>
          <p:nvPr/>
        </p:nvSpPr>
        <p:spPr>
          <a:xfrm>
            <a:off x="2568000" y="1341000"/>
            <a:ext cx="7128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所有司機，包括外判司機，皆需要遵守公司制定之車輛出入管制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車輛進出倉庫範圍的時間，會被記錄，有需要時，由人事行政經理翻閱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倉庫辦公時間為每日上午</a:t>
            </a:r>
            <a:r>
              <a:rPr lang="en-US" altLang="zh-CN" sz="2000" dirty="0"/>
              <a:t>9</a:t>
            </a:r>
            <a:r>
              <a:rPr lang="zh-CN" altLang="en-US" sz="2000" dirty="0"/>
              <a:t>時至晚</a:t>
            </a:r>
            <a:r>
              <a:rPr lang="en-US" altLang="zh-CN" sz="2000" dirty="0"/>
              <a:t>6</a:t>
            </a:r>
            <a:r>
              <a:rPr lang="zh-CN" altLang="en-US" sz="2000" dirty="0"/>
              <a:t>時，星期六、星期日以及公眾假期休息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如需在非辦公時間進入倉庫範圍，必須先向部門經理和人事行政經理申請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1533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C46E537-4BB2-41CA-843A-09F583066093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2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）出入管制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65B446-DEE9-44A3-9C43-A77F051E21A3}"/>
              </a:ext>
            </a:extLst>
          </p:cNvPr>
          <p:cNvSpPr txBox="1"/>
          <p:nvPr/>
        </p:nvSpPr>
        <p:spPr>
          <a:xfrm>
            <a:off x="2136000" y="1485000"/>
            <a:ext cx="7776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所有員工皆需要遵守公司制定之出入管制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公司範圍內必須配戴員工證于身上顯眼處及使用自身門禁卡出入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員工進出公司的時間，會被記錄，有需要時，由人事行政經理翻閱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公司辦公時間為每日上午</a:t>
            </a:r>
            <a:r>
              <a:rPr lang="en-US" altLang="zh-CN" sz="2000" dirty="0"/>
              <a:t>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r>
              <a:rPr lang="zh-CN" altLang="en-US" sz="2000" dirty="0"/>
              <a:t>至下午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r>
              <a:rPr lang="zh-CN" altLang="en-US" sz="2000" dirty="0"/>
              <a:t>，星期六、星期日及公眾假期休息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如需在非辦公時間進入公司範圍，必須先向部門經理和行政經理申請</a:t>
            </a:r>
          </a:p>
        </p:txBody>
      </p:sp>
    </p:spTree>
    <p:extLst>
      <p:ext uri="{BB962C8B-B14F-4D97-AF65-F5344CB8AC3E}">
        <p14:creationId xmlns:p14="http://schemas.microsoft.com/office/powerpoint/2010/main" val="26690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46FC25-6015-4883-86CB-679469161770}"/>
              </a:ext>
            </a:extLst>
          </p:cNvPr>
          <p:cNvSpPr txBox="1"/>
          <p:nvPr/>
        </p:nvSpPr>
        <p:spPr>
          <a:xfrm>
            <a:off x="1416000" y="117000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3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）倉庫區域管制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A9155B-FCFB-4C22-8C1C-AE1AB1F30B3B}"/>
              </a:ext>
            </a:extLst>
          </p:cNvPr>
          <p:cNvSpPr txBox="1"/>
          <p:nvPr/>
        </p:nvSpPr>
        <p:spPr>
          <a:xfrm>
            <a:off x="1776000" y="1773000"/>
            <a:ext cx="7128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非授權人士不得進入公司範圍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員工只可進出各自指定區域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同事應時刻保持警覺，如發現可疑人士，在安全情況下，查問可疑人物來意及身份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需要時，聯絡人事行政經理或報警求助</a:t>
            </a:r>
          </a:p>
        </p:txBody>
      </p:sp>
    </p:spTree>
    <p:extLst>
      <p:ext uri="{BB962C8B-B14F-4D97-AF65-F5344CB8AC3E}">
        <p14:creationId xmlns:p14="http://schemas.microsoft.com/office/powerpoint/2010/main" val="9449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D6E282B-0DF8-455F-A56F-8B2F408845A6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4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）貨運流程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14901F-560F-4BBD-9C21-CC0DD133CD44}"/>
              </a:ext>
            </a:extLst>
          </p:cNvPr>
          <p:cNvSpPr txBox="1"/>
          <p:nvPr/>
        </p:nvSpPr>
        <p:spPr>
          <a:xfrm>
            <a:off x="1632000" y="981000"/>
            <a:ext cx="7704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收貨檢查：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收貨時須由交貨人員（司機等）同倉務員一同點貨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核對相關文件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檢查集裝箱或貨車的封條（如有），包括其完整性、貨物包裝的完整性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按公司有關收貨文件要求理貨入庫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出貨檢查：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司機身份的確認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運載文件核實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如需要，集裝箱完整性檢查程序及紀錄 （如十點檢查法）</a:t>
            </a:r>
            <a:endParaRPr lang="en-US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/>
              <a:t>封條管理：由指定的員工管理封條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預報系統</a:t>
            </a:r>
            <a:r>
              <a:rPr lang="en-US" altLang="zh-CN" sz="2000" dirty="0"/>
              <a:t>—</a:t>
            </a:r>
            <a:r>
              <a:rPr lang="zh-CN" altLang="en-US" sz="2000" dirty="0"/>
              <a:t>如客戶有要求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送貨證明（</a:t>
            </a:r>
            <a:r>
              <a:rPr lang="en-US" altLang="zh-CN" sz="2000" dirty="0"/>
              <a:t>Proof of Delivery)-</a:t>
            </a:r>
            <a:r>
              <a:rPr lang="zh-CN" altLang="en-US" sz="2000" dirty="0"/>
              <a:t>送貨后，</a:t>
            </a:r>
            <a:r>
              <a:rPr lang="en-US" altLang="zh-CN" sz="2000" dirty="0"/>
              <a:t>4</a:t>
            </a:r>
            <a:r>
              <a:rPr lang="zh-CN" altLang="en-US" sz="2000" dirty="0"/>
              <a:t>小時內通知公司，至少第二日要交回簽收單（有簽署的）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5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）許可證處理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992000" y="1882892"/>
            <a:ext cx="763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如貨物需要許可證，負責處理員工要根據</a:t>
            </a:r>
            <a:r>
              <a:rPr lang="en-US" altLang="zh-CN" sz="2000" dirty="0"/>
              <a:t>《</a:t>
            </a:r>
            <a:r>
              <a:rPr lang="zh-CN" altLang="en-US" sz="2000" dirty="0"/>
              <a:t>原料和產品許可證列表</a:t>
            </a:r>
            <a:r>
              <a:rPr lang="en-US" altLang="zh-CN" sz="2000" dirty="0"/>
              <a:t>》</a:t>
            </a:r>
            <a:r>
              <a:rPr lang="zh-CN" altLang="en-US" sz="2000" dirty="0"/>
              <a:t>預先申請相關許可證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如原料和產品不在列表之上，應即時向部門經理匯報和向工貿處查詢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相關許可證文件需由指定人員妥善保管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4165600"/>
            <a:ext cx="8877300" cy="2746400"/>
            <a:chOff x="0" y="4165600"/>
            <a:chExt cx="8877300" cy="2746400"/>
          </a:xfrm>
        </p:grpSpPr>
        <p:sp>
          <p:nvSpPr>
            <p:cNvPr id="4" name="等腰三角形 14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9" name="直接连接符 25"/>
          <p:cNvSpPr>
            <a:spLocks noChangeShapeType="1"/>
          </p:cNvSpPr>
          <p:nvPr/>
        </p:nvSpPr>
        <p:spPr bwMode="auto">
          <a:xfrm>
            <a:off x="7292782" y="4292600"/>
            <a:ext cx="4426744" cy="0"/>
          </a:xfrm>
          <a:prstGeom prst="line">
            <a:avLst/>
          </a:prstGeom>
          <a:noFill/>
          <a:ln w="6350">
            <a:solidFill>
              <a:srgbClr val="1C6EB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4214241" y="3964828"/>
            <a:ext cx="1382268" cy="1027602"/>
            <a:chOff x="11044307" y="3574310"/>
            <a:chExt cx="1376941" cy="1027602"/>
          </a:xfrm>
          <a:solidFill>
            <a:srgbClr val="1C6EB7"/>
          </a:solidFill>
        </p:grpSpPr>
        <p:sp>
          <p:nvSpPr>
            <p:cNvPr id="11" name="矩形 10"/>
            <p:cNvSpPr/>
            <p:nvPr/>
          </p:nvSpPr>
          <p:spPr>
            <a:xfrm>
              <a:off x="11886576" y="4080595"/>
              <a:ext cx="534672" cy="5213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735780" y="3682375"/>
              <a:ext cx="150796" cy="147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340082" y="3988371"/>
              <a:ext cx="336117" cy="327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044307" y="3574310"/>
              <a:ext cx="221667" cy="216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746986" y="3742868"/>
            <a:ext cx="1447832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en-US" altLang="zh-CN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Thanks!</a:t>
            </a:r>
            <a:endParaRPr lang="zh-CN" altLang="en-US" sz="2500" b="1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Noto Serif CJK SC" panose="02020400000000000000" pitchFamily="18" charset="-122"/>
            </a:endParaRPr>
          </a:p>
        </p:txBody>
      </p:sp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193" y="5104660"/>
            <a:ext cx="4164940" cy="11527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586</Words>
  <Application>Microsoft Office PowerPoint</Application>
  <PresentationFormat>宽屏</PresentationFormat>
  <Paragraphs>65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Lato</vt:lpstr>
      <vt:lpstr>Lato Light</vt:lpstr>
      <vt:lpstr>Noto Sans S Chinese</vt:lpstr>
      <vt:lpstr>Noto Serif CJK SC</vt:lpstr>
      <vt:lpstr>仿宋</vt:lpstr>
      <vt:lpstr>宋体-简</vt:lpstr>
      <vt:lpstr>Microsoft YaHei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payne</dc:creator>
  <cp:lastModifiedBy>chenbaoyou</cp:lastModifiedBy>
  <cp:revision>383</cp:revision>
  <cp:lastPrinted>2019-01-16T08:09:37Z</cp:lastPrinted>
  <dcterms:created xsi:type="dcterms:W3CDTF">2018-12-03T11:24:32Z</dcterms:created>
  <dcterms:modified xsi:type="dcterms:W3CDTF">2019-01-16T08:12:03Z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2052-2.2.0.623</vt:lpwstr>
  </property>
</Properties>
</file>